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28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 autoAdjust="0"/>
    <p:restoredTop sz="94660"/>
  </p:normalViewPr>
  <p:slideViewPr>
    <p:cSldViewPr>
      <p:cViewPr varScale="1">
        <p:scale>
          <a:sx n="122" d="100"/>
          <a:sy n="122" d="100"/>
        </p:scale>
        <p:origin x="129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30.11.2015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3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Optimizing External Applications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</a:t>
            </a:r>
            <a:r>
              <a:rPr lang="en-US" sz="1200" dirty="0" smtClean="0"/>
              <a:t>Algorithm (OSGA)</a:t>
            </a:r>
          </a:p>
          <a:p>
            <a:r>
              <a:rPr lang="en-US" sz="1200" dirty="0" smtClean="0"/>
              <a:t>Offspring Selection Evolution Strategy</a:t>
            </a:r>
            <a:endParaRPr lang="en-US" sz="1200" dirty="0"/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</a:t>
            </a:r>
            <a:r>
              <a:rPr lang="en-US" sz="1200" dirty="0" smtClean="0"/>
              <a:t>Analysis (NCA)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  <a:endParaRPr lang="en-US" sz="1200" dirty="0" smtClean="0"/>
          </a:p>
          <a:p>
            <a:r>
              <a:rPr lang="en-US" sz="1200" dirty="0" smtClean="0"/>
              <a:t>Gradient Boosted Trees</a:t>
            </a:r>
            <a:endParaRPr lang="en-US" sz="1200" dirty="0" smtClean="0"/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 smtClean="0"/>
              <a:t>Test Problems (1-max, NK, HIFF, </a:t>
            </a:r>
            <a:r>
              <a:rPr lang="en-US" sz="1400" dirty="0" smtClean="0"/>
              <a:t>Deceptive </a:t>
            </a:r>
            <a:r>
              <a:rPr lang="en-US" sz="1400" dirty="0" smtClean="0"/>
              <a:t>Trap)</a:t>
            </a:r>
          </a:p>
          <a:p>
            <a:r>
              <a:rPr lang="en-US" sz="1400" dirty="0" smtClean="0"/>
              <a:t>Traveling </a:t>
            </a:r>
            <a:r>
              <a:rPr lang="en-US" sz="1400" dirty="0"/>
              <a:t>Salesman</a:t>
            </a:r>
          </a:p>
          <a:p>
            <a:r>
              <a:rPr lang="en-US" sz="1400" dirty="0"/>
              <a:t>Vehicle </a:t>
            </a:r>
            <a:r>
              <a:rPr lang="en-US" sz="1400" dirty="0" smtClean="0"/>
              <a:t>Routing (MDCVRPTW, PDPTW, …)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</a:t>
            </a:r>
            <a:r>
              <a:rPr lang="en-US" sz="1400" dirty="0" smtClean="0"/>
              <a:t>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smtClean="0"/>
              <a:t>Orienteering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Test Problems (Even Parity, MUX)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</a:t>
            </a:r>
            <a:r>
              <a:rPr lang="en-US" sz="1400" dirty="0" smtClean="0"/>
              <a:t>Mower</a:t>
            </a:r>
          </a:p>
          <a:p>
            <a:r>
              <a:rPr lang="en-US" sz="1400" dirty="0" err="1" smtClean="0"/>
              <a:t>Robocode</a:t>
            </a:r>
            <a:endParaRPr lang="en-US" sz="14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</a:t>
            </a:r>
            <a:r>
              <a:rPr lang="en-US" sz="1400" dirty="0" smtClean="0"/>
              <a:t>Functions</a:t>
            </a:r>
          </a:p>
          <a:p>
            <a:pPr lvl="1"/>
            <a:r>
              <a:rPr lang="en-US" sz="1000" dirty="0" smtClean="0"/>
              <a:t>Ackley, </a:t>
            </a:r>
            <a:r>
              <a:rPr lang="en-US" sz="1000" dirty="0" err="1" smtClean="0"/>
              <a:t>Griewank</a:t>
            </a:r>
            <a:r>
              <a:rPr lang="en-US" sz="1000" dirty="0" smtClean="0"/>
              <a:t>, </a:t>
            </a:r>
            <a:r>
              <a:rPr lang="en-US" sz="1000" dirty="0" err="1" smtClean="0"/>
              <a:t>Rastrigin</a:t>
            </a:r>
            <a:r>
              <a:rPr lang="en-US" sz="1000" dirty="0" smtClean="0"/>
              <a:t>, Sphere, etc.</a:t>
            </a:r>
            <a:endParaRPr lang="en-US" sz="1000" dirty="0"/>
          </a:p>
          <a:p>
            <a:r>
              <a:rPr lang="en-US" sz="1400" dirty="0" smtClean="0"/>
              <a:t>Programmable </a:t>
            </a:r>
            <a:r>
              <a:rPr lang="en-US" sz="1400" dirty="0"/>
              <a:t>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(generic TCP/IP, </a:t>
            </a:r>
            <a:r>
              <a:rPr lang="en-US" sz="1400" dirty="0" smtClean="0"/>
              <a:t>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 smtClean="0"/>
          </a:p>
          <a:p>
            <a:r>
              <a:rPr lang="de-AT" dirty="0" err="1" smtClean="0"/>
              <a:t>Optimize</a:t>
            </a:r>
            <a:r>
              <a:rPr lang="de-AT" dirty="0" smtClean="0"/>
              <a:t> </a:t>
            </a:r>
            <a:r>
              <a:rPr lang="de-AT" dirty="0" err="1" smtClean="0"/>
              <a:t>parameters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an </a:t>
            </a:r>
            <a:r>
              <a:rPr lang="de-AT" dirty="0" err="1" smtClean="0"/>
              <a:t>existing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endParaRPr lang="de-AT" dirty="0" smtClean="0"/>
          </a:p>
          <a:p>
            <a:r>
              <a:rPr lang="de-AT" dirty="0" err="1" smtClean="0"/>
              <a:t>Implement</a:t>
            </a:r>
            <a:r>
              <a:rPr lang="de-AT" dirty="0" smtClean="0"/>
              <a:t> </a:t>
            </a:r>
            <a:r>
              <a:rPr lang="de-AT" dirty="0" err="1" smtClean="0"/>
              <a:t>necessary</a:t>
            </a:r>
            <a:r>
              <a:rPr lang="de-AT" dirty="0" smtClean="0"/>
              <a:t> </a:t>
            </a:r>
            <a:r>
              <a:rPr lang="de-AT" dirty="0" err="1" smtClean="0"/>
              <a:t>steps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talk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endParaRPr lang="de-AT" dirty="0"/>
          </a:p>
          <a:p>
            <a:endParaRPr lang="de-AT" dirty="0" smtClean="0"/>
          </a:p>
          <a:p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(s, S) Order </a:t>
            </a:r>
            <a:r>
              <a:rPr lang="de-DE" dirty="0" err="1" smtClean="0"/>
              <a:t>Policy</a:t>
            </a:r>
            <a:endParaRPr lang="de-DE" dirty="0" smtClean="0"/>
          </a:p>
          <a:p>
            <a:pPr lvl="1"/>
            <a:r>
              <a:rPr lang="de-DE" dirty="0" smtClean="0"/>
              <a:t>3 Echelons </a:t>
            </a:r>
            <a:r>
              <a:rPr lang="de-DE" dirty="0" err="1" smtClean="0"/>
              <a:t>and</a:t>
            </a:r>
            <a:r>
              <a:rPr lang="de-DE" dirty="0" smtClean="0"/>
              <a:t> 2 Parameters per Echelon</a:t>
            </a:r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Ordering</a:t>
            </a:r>
            <a:r>
              <a:rPr lang="de-DE" dirty="0" smtClean="0"/>
              <a:t> </a:t>
            </a:r>
            <a:r>
              <a:rPr lang="de-DE" dirty="0" err="1" smtClean="0"/>
              <a:t>Costs</a:t>
            </a:r>
            <a:endParaRPr lang="de-DE" dirty="0" smtClean="0"/>
          </a:p>
          <a:p>
            <a:pPr lvl="1"/>
            <a:r>
              <a:rPr lang="de-DE" dirty="0" err="1" smtClean="0"/>
              <a:t>Maintain</a:t>
            </a:r>
            <a:r>
              <a:rPr lang="de-DE" dirty="0" smtClean="0"/>
              <a:t> a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Bound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time due </a:t>
            </a:r>
            <a:r>
              <a:rPr lang="de-DE" dirty="0" err="1" smtClean="0"/>
              <a:t>to</a:t>
            </a:r>
            <a:r>
              <a:rPr lang="de-DE" dirty="0" smtClean="0"/>
              <a:t> „out </a:t>
            </a:r>
            <a:r>
              <a:rPr lang="de-DE" dirty="0" err="1" smtClean="0"/>
              <a:t>of</a:t>
            </a:r>
            <a:r>
              <a:rPr lang="de-DE" dirty="0" smtClean="0"/>
              <a:t> stock“ </a:t>
            </a:r>
            <a:r>
              <a:rPr lang="de-DE" dirty="0" err="1" smtClean="0"/>
              <a:t>situations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Download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helper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sz="1800" dirty="0">
                <a:hlinkClick r:id="rId2"/>
              </a:rPr>
              <a:t>http://</a:t>
            </a:r>
            <a:r>
              <a:rPr lang="de-DE" sz="1800" dirty="0" smtClean="0">
                <a:hlinkClick r:id="rId2"/>
              </a:rPr>
              <a:t>dev.heuristiclab.com/trac.fcgi/wiki/Documentation/Howto/OptimizeExternalApplications#no1</a:t>
            </a:r>
            <a:endParaRPr lang="de-DE" sz="1800" dirty="0"/>
          </a:p>
          <a:p>
            <a:r>
              <a:rPr lang="de-DE" dirty="0" smtClean="0"/>
              <a:t>Add </a:t>
            </a:r>
            <a:r>
              <a:rPr lang="de-DE" dirty="0" err="1" smtClean="0"/>
              <a:t>library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Andreas Beham</a:t>
            </a:r>
            <a:endParaRPr lang="en-US" sz="1600" dirty="0"/>
          </a:p>
          <a:p>
            <a:pPr lvl="1"/>
            <a:r>
              <a:rPr lang="en-US" sz="1400" dirty="0" smtClean="0"/>
              <a:t>Research Associate (since 2007)</a:t>
            </a:r>
          </a:p>
          <a:p>
            <a:pPr lvl="1"/>
            <a:r>
              <a:rPr lang="en-US" sz="1400" dirty="0" smtClean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 smtClean="0"/>
              <a:t>Member </a:t>
            </a:r>
            <a:r>
              <a:rPr lang="en-US" sz="1400" dirty="0"/>
              <a:t>of the HEAL research group</a:t>
            </a:r>
          </a:p>
          <a:p>
            <a:pPr lvl="1"/>
            <a:r>
              <a:rPr lang="en-US" sz="1400" dirty="0" smtClean="0"/>
              <a:t>Architect </a:t>
            </a:r>
            <a:r>
              <a:rPr lang="en-US" sz="1400" dirty="0"/>
              <a:t>of HeuristicLab</a:t>
            </a:r>
          </a:p>
          <a:p>
            <a:pPr lvl="1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heal.heuristiclab.com/team/beham</a:t>
            </a:r>
            <a:endParaRPr lang="en-US" sz="1400" dirty="0" smtClean="0"/>
          </a:p>
          <a:p>
            <a:pPr lvl="3"/>
            <a:endParaRPr lang="en-US" sz="1100" dirty="0"/>
          </a:p>
          <a:p>
            <a:r>
              <a:rPr lang="en-US" sz="1600" dirty="0" smtClean="0"/>
              <a:t>Michael Kommenda</a:t>
            </a:r>
            <a:endParaRPr lang="en-US" sz="1400" dirty="0" smtClean="0"/>
          </a:p>
          <a:p>
            <a:pPr lvl="1"/>
            <a:r>
              <a:rPr lang="en-US" sz="1400" dirty="0" smtClean="0"/>
              <a:t>Research Associate (since 2008)</a:t>
            </a:r>
          </a:p>
          <a:p>
            <a:pPr lvl="1"/>
            <a:r>
              <a:rPr lang="en-US" sz="1400" dirty="0" smtClean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  <a:endParaRPr lang="en-US" sz="1400" dirty="0" smtClean="0"/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heal.heuristiclab.com/team/kommenda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sample in </a:t>
            </a:r>
            <a:r>
              <a:rPr lang="de-DE" dirty="0" err="1" smtClean="0"/>
              <a:t>AnyLogic</a:t>
            </a:r>
            <a:endParaRPr lang="de-DE" dirty="0"/>
          </a:p>
          <a:p>
            <a:r>
              <a:rPr lang="de-DE" dirty="0" smtClean="0"/>
              <a:t>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type „Parameters Variation“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Add </a:t>
            </a:r>
            <a:r>
              <a:rPr lang="de-DE" dirty="0" err="1" smtClean="0"/>
              <a:t>one</a:t>
            </a:r>
            <a:r>
              <a:rPr lang="de-DE" dirty="0" smtClean="0"/>
              <a:t> variable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collecting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relevant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replications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Select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Freeform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variable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Optional: </a:t>
            </a:r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endParaRPr lang="de-DE" dirty="0" smtClean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dirty="0" smtClean="0"/>
              <a:t> box „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10 </a:t>
            </a:r>
            <a:r>
              <a:rPr lang="de-DE" dirty="0" err="1" smtClean="0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variation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AnyLogic</a:t>
            </a:r>
            <a:r>
              <a:rPr lang="de-DE" dirty="0" smtClean="0"/>
              <a:t>?</a:t>
            </a:r>
          </a:p>
          <a:p>
            <a:r>
              <a:rPr lang="de-DE" dirty="0" smtClean="0"/>
              <a:t>In an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 </a:t>
            </a:r>
            <a:r>
              <a:rPr lang="de-DE" dirty="0" err="1" smtClean="0"/>
              <a:t>iterations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N = „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“ on </a:t>
            </a:r>
            <a:r>
              <a:rPr lang="de-DE" dirty="0" err="1" smtClean="0"/>
              <a:t>the</a:t>
            </a:r>
            <a:r>
              <a:rPr lang="de-DE" dirty="0" smtClean="0"/>
              <a:t> General </a:t>
            </a:r>
            <a:r>
              <a:rPr lang="de-DE" dirty="0" err="1" smtClean="0"/>
              <a:t>tab</a:t>
            </a:r>
            <a:endParaRPr lang="de-DE" dirty="0" smtClean="0"/>
          </a:p>
          <a:p>
            <a:r>
              <a:rPr lang="de-DE" dirty="0" smtClean="0"/>
              <a:t>R = „</a:t>
            </a:r>
            <a:r>
              <a:rPr lang="de-DE" dirty="0" err="1" smtClean="0"/>
              <a:t>Replications</a:t>
            </a:r>
            <a:r>
              <a:rPr lang="de-DE" dirty="0" smtClean="0"/>
              <a:t> per </a:t>
            </a:r>
            <a:r>
              <a:rPr lang="de-DE" dirty="0" err="1" smtClean="0"/>
              <a:t>iteration</a:t>
            </a:r>
            <a:r>
              <a:rPr lang="de-DE" dirty="0" smtClean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Receive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HeuristicLab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Collect</a:t>
            </a:r>
            <a:r>
              <a:rPr lang="de-DE" sz="2000" dirty="0" smtClean="0"/>
              <a:t> </a:t>
            </a:r>
            <a:r>
              <a:rPr lang="de-DE" sz="2000" dirty="0" err="1" smtClean="0"/>
              <a:t>statistics</a:t>
            </a:r>
            <a:r>
              <a:rPr lang="de-DE" sz="2000" dirty="0" smtClean="0"/>
              <a:t> after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Send back </a:t>
            </a:r>
            <a:r>
              <a:rPr lang="de-DE" sz="2000" dirty="0" err="1" smtClean="0"/>
              <a:t>the</a:t>
            </a:r>
            <a:r>
              <a:rPr lang="de-DE" sz="2000" dirty="0"/>
              <a:t> </a:t>
            </a:r>
            <a:r>
              <a:rPr lang="de-DE" sz="2000" dirty="0" err="1" smtClean="0"/>
              <a:t>averaged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continue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step</a:t>
            </a:r>
            <a:r>
              <a:rPr lang="de-DE" sz="2000" dirty="0" smtClean="0"/>
              <a:t> 2</a:t>
            </a:r>
            <a:endParaRPr lang="de-DE" sz="20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Imports </a:t>
            </a:r>
            <a:r>
              <a:rPr lang="de-DE" dirty="0" err="1" smtClean="0"/>
              <a:t>section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sz="1800" dirty="0" smtClean="0"/>
          </a:p>
          <a:p>
            <a:r>
              <a:rPr lang="de-DE" dirty="0" smtClean="0"/>
              <a:t>Additional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After </a:t>
            </a:r>
            <a:r>
              <a:rPr lang="de-DE" dirty="0" err="1" smtClean="0"/>
              <a:t>iteration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 smtClean="0"/>
              <a:t>Cache</a:t>
            </a:r>
            <a:r>
              <a:rPr lang="de-DE" dirty="0" smtClean="0"/>
              <a:t>: optional </a:t>
            </a:r>
            <a:r>
              <a:rPr lang="de-DE" dirty="0" err="1" smtClean="0"/>
              <a:t>parameter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caches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Clients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Encoding</a:t>
            </a:r>
            <a:r>
              <a:rPr lang="de-DE" dirty="0" smtClean="0"/>
              <a:t>: The </a:t>
            </a:r>
            <a:r>
              <a:rPr lang="de-DE" dirty="0" err="1" smtClean="0"/>
              <a:t>encoding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describes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, e.g.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integer </a:t>
            </a:r>
            <a:r>
              <a:rPr lang="de-DE" dirty="0" err="1" smtClean="0"/>
              <a:t>values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Evaluator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transmit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Maximization</a:t>
            </a:r>
            <a:r>
              <a:rPr lang="de-DE" dirty="0" smtClean="0"/>
              <a:t>: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minimized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maximized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SolutionCreator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initial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 smtClean="0"/>
              <a:t>SupportScript</a:t>
            </a:r>
            <a:r>
              <a:rPr lang="de-DE" dirty="0" smtClean="0"/>
              <a:t>: Additional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candidates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ability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neighborhood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Latest</a:t>
            </a:r>
            <a:r>
              <a:rPr lang="de-DE" dirty="0" smtClean="0"/>
              <a:t> Version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Tutorial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to</a:t>
            </a:r>
            <a:r>
              <a:rPr lang="de-DE" dirty="0" smtClean="0"/>
              <a:t>-date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endParaRPr lang="de-DE" dirty="0" smtClean="0"/>
          </a:p>
          <a:p>
            <a:pPr lvl="1"/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dev.heuristiclab.com/trac.fcgi/browser/trunk/documentation/Tutorials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Encoding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/>
              <a:t>IntegerVectorEncoding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Encoding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6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0 </a:t>
            </a:r>
            <a:r>
              <a:rPr lang="de-DE" dirty="0" err="1" smtClean="0"/>
              <a:t>and</a:t>
            </a:r>
            <a:r>
              <a:rPr lang="de-DE" dirty="0" smtClean="0"/>
              <a:t> 200 </a:t>
            </a:r>
            <a:r>
              <a:rPr lang="de-DE" dirty="0" err="1" smtClean="0"/>
              <a:t>for</a:t>
            </a:r>
            <a:r>
              <a:rPr lang="de-DE" dirty="0" smtClean="0"/>
              <a:t> all 6 </a:t>
            </a:r>
            <a:r>
              <a:rPr lang="de-DE" dirty="0" err="1" smtClean="0"/>
              <a:t>dimensions</a:t>
            </a:r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columns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 smtClean="0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 smtClean="0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Cache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dialog</a:t>
            </a:r>
            <a:r>
              <a:rPr lang="de-DE" dirty="0" smtClean="0"/>
              <a:t> will </a:t>
            </a:r>
            <a:r>
              <a:rPr lang="de-DE" dirty="0" err="1" smtClean="0"/>
              <a:t>pop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EvaluationCache</a:t>
            </a:r>
            <a:endParaRPr lang="de-DE" dirty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adjusted</a:t>
            </a:r>
            <a:endParaRPr lang="de-DE" dirty="0"/>
          </a:p>
          <a:p>
            <a:r>
              <a:rPr lang="de-DE" dirty="0" err="1" smtClean="0"/>
              <a:t>PersistentCache</a:t>
            </a:r>
            <a:r>
              <a:rPr lang="de-DE" dirty="0" smtClean="0"/>
              <a:t> </a:t>
            </a:r>
            <a:r>
              <a:rPr lang="de-DE" dirty="0" err="1" smtClean="0"/>
              <a:t>determines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Client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EvaluationServiceClient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Channel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EvaluationTCPChannel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communicating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 TCP/IP </a:t>
            </a:r>
            <a:r>
              <a:rPr lang="de-DE" dirty="0" err="1" smtClean="0"/>
              <a:t>connection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Enter </a:t>
            </a:r>
            <a:r>
              <a:rPr lang="de-DE" dirty="0" err="1" smtClean="0"/>
              <a:t>the</a:t>
            </a:r>
            <a:r>
              <a:rPr lang="de-DE" dirty="0" smtClean="0"/>
              <a:t> IP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on, </a:t>
            </a:r>
            <a:r>
              <a:rPr lang="de-DE" dirty="0" err="1" smtClean="0"/>
              <a:t>use</a:t>
            </a:r>
            <a:r>
              <a:rPr lang="de-DE" dirty="0" smtClean="0"/>
              <a:t> 127.0.0.1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machine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listen on </a:t>
            </a:r>
            <a:r>
              <a:rPr lang="de-DE" dirty="0" err="1" smtClean="0"/>
              <a:t>port</a:t>
            </a:r>
            <a:r>
              <a:rPr lang="de-DE" dirty="0" smtClean="0"/>
              <a:t> 2112 so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Port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save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AnyLogic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arrow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</a:p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at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will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„New Item“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 smtClean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entry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Open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smtClean="0"/>
              <a:t>Click Open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Mutator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manipulator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endParaRPr lang="de-DE" dirty="0" smtClean="0"/>
          </a:p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Parameter </a:t>
            </a:r>
            <a:r>
              <a:rPr lang="de-DE" dirty="0" err="1" smtClean="0"/>
              <a:t>Optimization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Parameter </a:t>
            </a:r>
            <a:r>
              <a:rPr lang="de-AT" dirty="0" err="1" smtClean="0"/>
              <a:t>Optimization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Differential </a:t>
            </a:r>
            <a:r>
              <a:rPr lang="de-AT" dirty="0" err="1" smtClean="0"/>
              <a:t>Equation</a:t>
            </a:r>
            <a:r>
              <a:rPr lang="de-AT" dirty="0" smtClean="0"/>
              <a:t> Systems (Scilab)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cart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unknown parameter values of a simulation model </a:t>
            </a:r>
          </a:p>
          <a:p>
            <a:r>
              <a:rPr lang="en-US" dirty="0" smtClean="0"/>
              <a:t>Measure movements of an electric cart with known power</a:t>
            </a:r>
          </a:p>
          <a:p>
            <a:r>
              <a:rPr lang="en-US" dirty="0" smtClean="0"/>
              <a:t>Adapt parameters of an simulation model to match those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friction coefficients d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F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and mass m</a:t>
            </a:r>
          </a:p>
          <a:p>
            <a:r>
              <a:rPr lang="en-US" sz="2800" dirty="0" smtClean="0"/>
              <a:t>Voltage </a:t>
            </a:r>
            <a:r>
              <a:rPr lang="en-US" sz="2800" dirty="0" err="1" smtClean="0"/>
              <a:t>u</a:t>
            </a:r>
            <a:r>
              <a:rPr lang="en-US" sz="2800" baseline="-25000" dirty="0" err="1" smtClean="0"/>
              <a:t>A</a:t>
            </a:r>
            <a:r>
              <a:rPr lang="en-US" sz="2800" dirty="0"/>
              <a:t> </a:t>
            </a:r>
            <a:r>
              <a:rPr lang="en-US" sz="2800" dirty="0" smtClean="0"/>
              <a:t>and initial values for position x, velocity v and amperage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 are known</a:t>
            </a:r>
          </a:p>
          <a:p>
            <a:r>
              <a:rPr lang="en-US" sz="2800" dirty="0" smtClean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MATLAB and </a:t>
            </a:r>
            <a:r>
              <a:rPr lang="en-US" dirty="0" err="1" smtClean="0"/>
              <a:t>Scilab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Scilab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in HeuristicLab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scripts</a:t>
            </a:r>
            <a:r>
              <a:rPr lang="de-DE" dirty="0" smtClean="0"/>
              <a:t> in </a:t>
            </a:r>
            <a:r>
              <a:rPr lang="de-DE" dirty="0"/>
              <a:t>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path</a:t>
            </a:r>
            <a:br>
              <a:rPr lang="en-US" dirty="0" smtClean="0"/>
            </a:br>
            <a:r>
              <a:rPr lang="en-US" dirty="0" smtClean="0"/>
              <a:t>to Scilab scripts</a:t>
            </a:r>
          </a:p>
          <a:p>
            <a:r>
              <a:rPr lang="en-US" dirty="0" smtClean="0"/>
              <a:t>Initialization script</a:t>
            </a:r>
          </a:p>
          <a:p>
            <a:r>
              <a:rPr lang="en-US" dirty="0" smtClean="0"/>
              <a:t>Evaluation script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 constants and time intervals</a:t>
            </a:r>
          </a:p>
          <a:p>
            <a:r>
              <a:rPr lang="en-US" dirty="0" smtClean="0"/>
              <a:t>Loads the simulation model</a:t>
            </a:r>
          </a:p>
          <a:p>
            <a:r>
              <a:rPr lang="en-US" dirty="0" smtClean="0"/>
              <a:t>Reads the measured values from a csv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Configures and runs the simulation with values from HeuristicLab</a:t>
            </a:r>
            <a:endParaRPr lang="en-US" dirty="0"/>
          </a:p>
          <a:p>
            <a:r>
              <a:rPr lang="en-US" dirty="0" smtClean="0"/>
              <a:t>Calculates quality as sum of absolute errors between simulated and measured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problem size</a:t>
            </a:r>
          </a:p>
          <a:p>
            <a:r>
              <a:rPr lang="en-US" dirty="0" smtClean="0"/>
              <a:t>Configure parameter names</a:t>
            </a:r>
          </a:p>
          <a:p>
            <a:r>
              <a:rPr lang="en-US" dirty="0" smtClean="0"/>
              <a:t>Parameter names are created as variables in Scilab</a:t>
            </a:r>
          </a:p>
          <a:p>
            <a:r>
              <a:rPr lang="en-US" dirty="0" smtClean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CMA-ES</a:t>
            </a:r>
          </a:p>
          <a:p>
            <a:r>
              <a:rPr lang="en-US" dirty="0" smtClean="0"/>
              <a:t>Drop problem </a:t>
            </a:r>
            <a:br>
              <a:rPr lang="en-US" dirty="0" smtClean="0"/>
            </a:br>
            <a:r>
              <a:rPr lang="en-US" dirty="0" smtClean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</a:t>
            </a:r>
            <a:r>
              <a:rPr lang="en-US" dirty="0" smtClean="0"/>
              <a:t>50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values (m = 1.5, d1 = 1, FC = 0.5)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3.3.13 “</a:t>
            </a:r>
            <a:r>
              <a:rPr lang="en-US" dirty="0" err="1" smtClean="0"/>
              <a:t>Windischgarsten</a:t>
            </a:r>
            <a:r>
              <a:rPr lang="en-US" dirty="0" smtClean="0"/>
              <a:t>“</a:t>
            </a:r>
          </a:p>
          <a:p>
            <a:pPr lvl="2"/>
            <a:r>
              <a:rPr lang="en-US" dirty="0" smtClean="0"/>
              <a:t>released </a:t>
            </a:r>
            <a:r>
              <a:rPr lang="en-US" dirty="0" smtClean="0"/>
              <a:t>on </a:t>
            </a:r>
            <a:r>
              <a:rPr lang="en-US" dirty="0" smtClean="0"/>
              <a:t>November 20th</a:t>
            </a:r>
            <a:r>
              <a:rPr lang="en-US" dirty="0" smtClean="0"/>
              <a:t>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III:</a:t>
            </a:r>
            <a:br>
              <a:rPr lang="de-DE" dirty="0" smtClean="0"/>
            </a:br>
            <a:r>
              <a:rPr lang="de-DE" dirty="0" err="1" smtClean="0"/>
              <a:t>Programmable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err="1" smtClean="0"/>
              <a:t>Singleobjective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/>
          </a:p>
          <a:p>
            <a:pPr lvl="1"/>
            <a:r>
              <a:rPr lang="de-DE" sz="2000" dirty="0" err="1" smtClean="0"/>
              <a:t>Solving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Styblinski</a:t>
            </a:r>
            <a:r>
              <a:rPr lang="de-DE" sz="2000" dirty="0" smtClean="0"/>
              <a:t>-Tang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 smtClean="0"/>
          </a:p>
          <a:p>
            <a:r>
              <a:rPr lang="de-AT" dirty="0" err="1" smtClean="0"/>
              <a:t>Multiobjective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 smtClean="0"/>
          </a:p>
          <a:p>
            <a:pPr lvl="1"/>
            <a:r>
              <a:rPr lang="de-AT" sz="2000" dirty="0" err="1" smtClean="0"/>
              <a:t>Solving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/>
          </a:p>
          <a:p>
            <a:r>
              <a:rPr lang="de-AT" dirty="0" smtClean="0"/>
              <a:t>Non-linear </a:t>
            </a:r>
            <a:r>
              <a:rPr lang="de-AT" dirty="0" err="1" smtClean="0"/>
              <a:t>Curve</a:t>
            </a:r>
            <a:r>
              <a:rPr lang="de-AT" dirty="0" smtClean="0"/>
              <a:t> Fitting</a:t>
            </a:r>
          </a:p>
          <a:p>
            <a:pPr lvl="1"/>
            <a:r>
              <a:rPr lang="de-AT" sz="2000" dirty="0" smtClean="0"/>
              <a:t>Fitting a 2 dimensional </a:t>
            </a:r>
            <a:r>
              <a:rPr lang="de-AT" sz="2000" dirty="0" err="1" smtClean="0"/>
              <a:t>Gaussian</a:t>
            </a:r>
            <a:r>
              <a:rPr lang="de-AT" sz="2000" dirty="0" smtClean="0"/>
              <a:t> </a:t>
            </a:r>
            <a:r>
              <a:rPr lang="de-AT" sz="2000" dirty="0" err="1" smtClean="0"/>
              <a:t>distribution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noisy</a:t>
            </a:r>
            <a:r>
              <a:rPr lang="de-AT" sz="2000" dirty="0" smtClean="0"/>
              <a:t> </a:t>
            </a:r>
            <a:r>
              <a:rPr lang="de-AT" sz="2000" dirty="0" err="1" smtClean="0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(single-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C# Editor for Writing the Problem Definition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Styblinski-Tang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encoding</a:t>
            </a:r>
            <a:endParaRPr lang="de-DE" dirty="0" smtClean="0"/>
          </a:p>
          <a:p>
            <a:pPr lvl="1"/>
            <a:r>
              <a:rPr lang="de-DE" dirty="0" smtClean="0"/>
              <a:t>20-dimensional real-</a:t>
            </a:r>
            <a:r>
              <a:rPr lang="de-DE" dirty="0" err="1" smtClean="0"/>
              <a:t>valued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b="1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CMA Evolution </a:t>
            </a:r>
            <a:r>
              <a:rPr lang="de-DE" dirty="0" err="1" smtClean="0"/>
              <a:t>Strategy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3.3.13 “</a:t>
            </a:r>
            <a:r>
              <a:rPr lang="en-US" dirty="0" err="1" smtClean="0"/>
              <a:t>Windischgarsten</a:t>
            </a:r>
            <a:r>
              <a:rPr lang="en-US" dirty="0" smtClean="0"/>
              <a:t>"</a:t>
            </a:r>
          </a:p>
          <a:p>
            <a:pPr lvl="2"/>
            <a:r>
              <a:rPr lang="en-US" dirty="0" smtClean="0"/>
              <a:t>released on </a:t>
            </a:r>
            <a:r>
              <a:rPr lang="en-US" dirty="0"/>
              <a:t>November 20th, 2015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3.3.13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6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Parameters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Analyzer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Check </a:t>
            </a:r>
            <a:r>
              <a:rPr lang="de-DE" dirty="0" err="1" smtClean="0"/>
              <a:t>CMAAnalyzer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61950" lvl="1" indent="-361950"/>
            <a:r>
              <a:rPr lang="de-DE" dirty="0" err="1" smtClean="0"/>
              <a:t>InitialSigma</a:t>
            </a:r>
            <a:r>
              <a:rPr lang="de-DE" dirty="0" smtClean="0"/>
              <a:t>: 2</a:t>
            </a:r>
          </a:p>
          <a:p>
            <a:pPr marL="361950" lvl="1" indent="-361950"/>
            <a:r>
              <a:rPr lang="de-DE" dirty="0" err="1" smtClean="0"/>
              <a:t>MaximumGenerations</a:t>
            </a:r>
            <a:r>
              <a:rPr lang="de-DE" dirty="0" smtClean="0"/>
              <a:t>: 200</a:t>
            </a:r>
          </a:p>
          <a:p>
            <a:pPr marL="361950" lvl="1" indent="-361950"/>
            <a:r>
              <a:rPr lang="de-DE" dirty="0" err="1" smtClean="0"/>
              <a:t>PopulationSize</a:t>
            </a:r>
            <a:r>
              <a:rPr lang="de-DE" dirty="0" smtClean="0"/>
              <a:t>: 50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Fonseca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Fleming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(multi-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 smtClean="0"/>
              <a:t>10-dimensional </a:t>
            </a:r>
            <a:r>
              <a:rPr lang="de-DE" dirty="0"/>
              <a:t>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smtClean="0"/>
              <a:t>all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NSGA-II</a:t>
            </a:r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150+ plugins in </a:t>
            </a:r>
            <a:r>
              <a:rPr lang="en-US" dirty="0" err="1" smtClean="0"/>
              <a:t>HeuristicLab</a:t>
            </a:r>
            <a:r>
              <a:rPr lang="en-US" smtClean="0"/>
              <a:t> 3.3.13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r>
              <a:rPr lang="de-DE" dirty="0" smtClean="0"/>
              <a:t>Set Crossover: SBX</a:t>
            </a:r>
          </a:p>
          <a:p>
            <a:r>
              <a:rPr lang="de-DE" dirty="0" smtClean="0"/>
              <a:t>Set </a:t>
            </a:r>
            <a:r>
              <a:rPr lang="de-DE" dirty="0" err="1" smtClean="0"/>
              <a:t>Mutator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Fitting a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noisy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then</a:t>
            </a:r>
            <a:r>
              <a:rPr lang="de-DE" dirty="0" smtClean="0"/>
              <a:t> fit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k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fit a total </a:t>
            </a:r>
            <a:r>
              <a:rPr lang="de-DE" dirty="0" err="1" smtClean="0"/>
              <a:t>of</a:t>
            </a:r>
            <a:r>
              <a:rPr lang="de-DE" dirty="0" smtClean="0"/>
              <a:t> 5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dirty="0" smtClean="0"/>
              <a:t>μ (2 </a:t>
            </a:r>
            <a:r>
              <a:rPr lang="de-DE" dirty="0" err="1" smtClean="0"/>
              <a:t>dimensions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Σ (3 </a:t>
            </a:r>
            <a:r>
              <a:rPr lang="de-DE" dirty="0" err="1" smtClean="0"/>
              <a:t>dimensions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Source: http</a:t>
            </a:r>
            <a:r>
              <a:rPr lang="de-DE" sz="1200" dirty="0"/>
              <a:t>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C# Script</a:t>
            </a:r>
          </a:p>
          <a:p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generates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hitting</a:t>
            </a:r>
            <a:r>
              <a:rPr lang="de-DE" dirty="0" smtClean="0"/>
              <a:t> F5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single-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  <a:p>
            <a:r>
              <a:rPr lang="de-DE" dirty="0" err="1" smtClean="0"/>
              <a:t>Drag‘n‘drop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problem‘s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 smtClean="0"/>
          </a:p>
          <a:p>
            <a:r>
              <a:rPr lang="de-DE" dirty="0" smtClean="0"/>
              <a:t>Code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 </a:t>
            </a:r>
            <a:r>
              <a:rPr lang="de-DE" dirty="0" err="1" smtClean="0"/>
              <a:t>that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took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degenerate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 double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infinity</a:t>
            </a:r>
            <a:r>
              <a:rPr lang="de-DE" dirty="0" smtClean="0"/>
              <a:t>,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goodness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e.g. CMA-ES</a:t>
            </a:r>
          </a:p>
          <a:p>
            <a:r>
              <a:rPr lang="de-DE" dirty="0" smtClean="0"/>
              <a:t>Drop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sz="2000" dirty="0" err="1" smtClean="0"/>
              <a:t>MaximumGenerations</a:t>
            </a:r>
            <a:r>
              <a:rPr lang="de-DE" sz="2000" dirty="0" smtClean="0"/>
              <a:t>: 200</a:t>
            </a:r>
          </a:p>
          <a:p>
            <a:pPr lvl="1"/>
            <a:r>
              <a:rPr lang="de-DE" sz="2000" dirty="0" err="1" smtClean="0"/>
              <a:t>InitialSigma</a:t>
            </a:r>
            <a:r>
              <a:rPr lang="de-DE" sz="2000" dirty="0" smtClean="0"/>
              <a:t>: 5</a:t>
            </a:r>
          </a:p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 smtClean="0"/>
              <a:t>statistical </a:t>
            </a:r>
            <a:r>
              <a:rPr lang="en-US" dirty="0"/>
              <a:t>tests and automated statistical </a:t>
            </a:r>
            <a:r>
              <a:rPr lang="en-US" dirty="0" smtClean="0"/>
              <a:t>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4002</Words>
  <Application>Microsoft Office PowerPoint</Application>
  <PresentationFormat>Bildschirmpräsentation (4:3)</PresentationFormat>
  <Paragraphs>1059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Beham Andreas</cp:lastModifiedBy>
  <cp:revision>267</cp:revision>
  <dcterms:created xsi:type="dcterms:W3CDTF">2011-02-08T10:23:16Z</dcterms:created>
  <dcterms:modified xsi:type="dcterms:W3CDTF">2015-11-30T08:06:54Z</dcterms:modified>
</cp:coreProperties>
</file>